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9D07CA5-8F86-4DA7-87FA-DB0760E382F8}">
  <a:tblStyle styleId="{F9D07CA5-8F86-4DA7-87FA-DB0760E382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Roboto-bold.fntdata"/><Relationship Id="rId10" Type="http://schemas.openxmlformats.org/officeDocument/2006/relationships/slide" Target="slides/slide4.xml"/><Relationship Id="rId21" Type="http://schemas.openxmlformats.org/officeDocument/2006/relationships/font" Target="fonts/Roboto-regular.fntdata"/><Relationship Id="rId13" Type="http://schemas.openxmlformats.org/officeDocument/2006/relationships/slide" Target="slides/slide7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6.xml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gif>
</file>

<file path=ppt/media/image2.gif>
</file>

<file path=ppt/media/image3.gif>
</file>

<file path=ppt/media/image4.gif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3cc800207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03cc800207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3cc800207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03cc800207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in q </a:t>
            </a:r>
            <a:r>
              <a:rPr lang="en"/>
              <a:t>learning</a:t>
            </a:r>
            <a:r>
              <a:rPr lang="en"/>
              <a:t> agent brain is q table, dnn is brain for agent in DQN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3cc800207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03cc800207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3cc800207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03cc800207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3cc800207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3cc800207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3cc800207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3cc800207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3cc800207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3cc800207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3cc800207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3cc800207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3cc800207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3cc800207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3cc800207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3cc800207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3cc800207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3cc800207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73239"/>
                </a:solidFill>
                <a:highlight>
                  <a:srgbClr val="FFFFFF"/>
                </a:highlight>
              </a:rPr>
              <a:t>the update equation for SARSA depends on the current state, current action, reward obtained, next state and next action.</a:t>
            </a:r>
            <a:r>
              <a:rPr lang="en" sz="1400">
                <a:solidFill>
                  <a:schemeClr val="dk1"/>
                </a:solidFill>
                <a:highlight>
                  <a:srgbClr val="FFFFFF"/>
                </a:highlight>
              </a:rPr>
              <a:t>The major difference between it and Q-Learning, is that the maximum reward for the next state is not necessarily used for updating the Q-values. Instead, a new action, and therefore reward, is selected using the same policy that determined the original action.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3cc800207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3cc800207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3cc800207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03cc800207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2048 Game Agent Using Reinforcement Learning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100" y="2709945"/>
            <a:ext cx="8222100" cy="20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Stuti Agarwal (stuti.agarwal@sjsu.edu)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Bharath Gunasekaran (bharath.gunasekaran@sjsu.edu)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Riddhi Jain (riddhi.jain@sjsu.edu)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Tamanna Mehta (tamanna.mehta@sjsu.edu)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257975" y="322475"/>
            <a:ext cx="8630700" cy="7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Q-Learning</a:t>
            </a:r>
            <a:r>
              <a:rPr lang="en"/>
              <a:t> Hyperparameters Initialization</a:t>
            </a:r>
            <a:endParaRPr/>
          </a:p>
        </p:txBody>
      </p:sp>
      <p:graphicFrame>
        <p:nvGraphicFramePr>
          <p:cNvPr id="144" name="Google Shape;144;p22"/>
          <p:cNvGraphicFramePr/>
          <p:nvPr/>
        </p:nvGraphicFramePr>
        <p:xfrm>
          <a:off x="319725" y="1279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{F9D07CA5-8F86-4DA7-87FA-DB0760E382F8}</a:tableStyleId>
              </a:tblPr>
              <a:tblGrid>
                <a:gridCol w="3893500"/>
                <a:gridCol w="3893500"/>
              </a:tblGrid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Hyperparameter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Value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Alpha (Learning Rate)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0.025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Gamma (Discount Factor)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0.9999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Epsilon (Exploration Rate)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0.0001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Episodes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DQN</a:t>
            </a:r>
            <a:endParaRPr/>
          </a:p>
        </p:txBody>
      </p:sp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311700" y="1229875"/>
            <a:ext cx="4365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4572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-299026" lvl="0" marL="28575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4436">
                <a:solidFill>
                  <a:srgbClr val="000000"/>
                </a:solidFill>
              </a:rPr>
              <a:t>Combination of Deep Neural Network and Q learning.</a:t>
            </a:r>
            <a:endParaRPr sz="4436">
              <a:solidFill>
                <a:srgbClr val="000000"/>
              </a:solidFill>
            </a:endParaRPr>
          </a:p>
          <a:p>
            <a:pPr indent="-299026" lvl="0" marL="285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4436">
                <a:solidFill>
                  <a:srgbClr val="000000"/>
                </a:solidFill>
              </a:rPr>
              <a:t>Agent’s Brain-</a:t>
            </a:r>
            <a:r>
              <a:rPr lang="en" sz="4436">
                <a:solidFill>
                  <a:srgbClr val="000000"/>
                </a:solidFill>
              </a:rPr>
              <a:t>Deep Neural Network consist of Convolutional Layers and FC Layers.</a:t>
            </a:r>
            <a:endParaRPr sz="4436">
              <a:solidFill>
                <a:srgbClr val="000000"/>
              </a:solidFill>
            </a:endParaRPr>
          </a:p>
          <a:p>
            <a:pPr indent="-299026" lvl="0" marL="285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4436">
                <a:solidFill>
                  <a:srgbClr val="000000"/>
                </a:solidFill>
              </a:rPr>
              <a:t>Replaces regular Q table with a neural network.</a:t>
            </a:r>
            <a:endParaRPr sz="4436">
              <a:solidFill>
                <a:srgbClr val="000000"/>
              </a:solidFill>
            </a:endParaRPr>
          </a:p>
          <a:p>
            <a:pPr indent="-299026" lvl="0" marL="285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4436">
                <a:solidFill>
                  <a:srgbClr val="000000"/>
                </a:solidFill>
              </a:rPr>
              <a:t>Uses a loss function rather than Q-Learning equation where loss is MSE.</a:t>
            </a:r>
            <a:endParaRPr sz="4436">
              <a:solidFill>
                <a:srgbClr val="000000"/>
              </a:solidFill>
            </a:endParaRPr>
          </a:p>
          <a:p>
            <a:pPr indent="-299026" lvl="0" marL="285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4436">
                <a:solidFill>
                  <a:srgbClr val="000000"/>
                </a:solidFill>
              </a:rPr>
              <a:t>Uses Predicted Q value, target Q value and observed reward to compute the loss to train the network</a:t>
            </a:r>
            <a:endParaRPr sz="4436">
              <a:solidFill>
                <a:srgbClr val="000000"/>
              </a:solidFill>
            </a:endParaRPr>
          </a:p>
          <a:p>
            <a:pPr indent="-299026" lvl="0" marL="285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4436">
                <a:solidFill>
                  <a:srgbClr val="000000"/>
                </a:solidFill>
              </a:rPr>
              <a:t>Max value on </a:t>
            </a:r>
            <a:r>
              <a:rPr lang="en" sz="4436">
                <a:solidFill>
                  <a:srgbClr val="000000"/>
                </a:solidFill>
              </a:rPr>
              <a:t>board</a:t>
            </a:r>
            <a:r>
              <a:rPr lang="en" sz="4436">
                <a:solidFill>
                  <a:srgbClr val="000000"/>
                </a:solidFill>
              </a:rPr>
              <a:t> is 256 and Highest score is 2400 for number of episodes-10</a:t>
            </a:r>
            <a:endParaRPr sz="4436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928">
              <a:solidFill>
                <a:srgbClr val="000000"/>
              </a:solidFill>
            </a:endParaRPr>
          </a:p>
          <a:p>
            <a:pPr indent="-228600" lvl="0" marL="28575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23"/>
          <p:cNvSpPr txBox="1"/>
          <p:nvPr/>
        </p:nvSpPr>
        <p:spPr>
          <a:xfrm>
            <a:off x="4866825" y="1207275"/>
            <a:ext cx="376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0650" y="1440625"/>
            <a:ext cx="4260301" cy="265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"/>
          <p:cNvSpPr txBox="1"/>
          <p:nvPr/>
        </p:nvSpPr>
        <p:spPr>
          <a:xfrm>
            <a:off x="5315325" y="41995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Figure1: Network Architecture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DQN Hyper Parameters Setting</a:t>
            </a:r>
            <a:endParaRPr/>
          </a:p>
        </p:txBody>
      </p:sp>
      <p:graphicFrame>
        <p:nvGraphicFramePr>
          <p:cNvPr id="159" name="Google Shape;159;p24"/>
          <p:cNvGraphicFramePr/>
          <p:nvPr/>
        </p:nvGraphicFramePr>
        <p:xfrm>
          <a:off x="955650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{F9D07CA5-8F86-4DA7-87FA-DB0760E382F8}</a:tableStyleId>
              </a:tblPr>
              <a:tblGrid>
                <a:gridCol w="3617925"/>
                <a:gridCol w="3617925"/>
              </a:tblGrid>
              <a:tr h="367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Hyperparameter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Value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4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Epsilon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(for Greedy approach)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Gamma for Q Learning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Memory capacity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5000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Learning Rate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.0005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Batch size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512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7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Optimizer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RMS prop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23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Loss Function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MSE 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(mean(square(Q(st,at) - (r + gamma x max(Q(st+1,a)))))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title"/>
          </p:nvPr>
        </p:nvSpPr>
        <p:spPr>
          <a:xfrm>
            <a:off x="277175" y="21590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Walk Through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70" name="Google Shape;170;p2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Due to lack of computing resources, currently models are able to converge with max value of 512 for number of episode=10. The model needs to be trained with more no of episodes to achieve a value of 2048 on a tile/matrix cell.</a:t>
            </a:r>
            <a:endParaRPr sz="1600">
              <a:solidFill>
                <a:srgbClr val="000000"/>
              </a:solidFill>
            </a:endParaRPr>
          </a:p>
        </p:txBody>
      </p:sp>
      <p:graphicFrame>
        <p:nvGraphicFramePr>
          <p:cNvPr id="171" name="Google Shape;171;p26"/>
          <p:cNvGraphicFramePr/>
          <p:nvPr/>
        </p:nvGraphicFramePr>
        <p:xfrm>
          <a:off x="1136550" y="2348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{F9D07CA5-8F86-4DA7-87FA-DB0760E382F8}</a:tableStyleId>
              </a:tblPr>
              <a:tblGrid>
                <a:gridCol w="2038075"/>
                <a:gridCol w="2038075"/>
                <a:gridCol w="2038075"/>
              </a:tblGrid>
              <a:tr h="391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RL Technique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Max value in board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Total Score of board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91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Q-Learning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512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5388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SARSA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512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5772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TD0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2896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1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DQN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2400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5775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-3176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50"/>
              <a:t>2048 is a popular web and mobile game developed in 2014. </a:t>
            </a:r>
            <a:endParaRPr sz="2550"/>
          </a:p>
          <a:p>
            <a:pPr indent="-3176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50"/>
              <a:t>A single player plays the game on a 4x4 grid. </a:t>
            </a:r>
            <a:endParaRPr sz="2550"/>
          </a:p>
          <a:p>
            <a:pPr indent="-3176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50"/>
              <a:t>The player slides the board tiles in one of the four directions to merge the tiles with the same value, intending to create a tile with higher values each time.</a:t>
            </a:r>
            <a:endParaRPr sz="2550"/>
          </a:p>
          <a:p>
            <a:pPr indent="-31765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50"/>
              <a:t>A player moves the tiles using the four arrow keys </a:t>
            </a:r>
            <a:endParaRPr sz="2550"/>
          </a:p>
          <a:p>
            <a:pPr indent="-317658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550"/>
              <a:t>up, </a:t>
            </a:r>
            <a:endParaRPr sz="2550"/>
          </a:p>
          <a:p>
            <a:pPr indent="-317658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550"/>
              <a:t>down, </a:t>
            </a:r>
            <a:endParaRPr sz="2550"/>
          </a:p>
          <a:p>
            <a:pPr indent="-317658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550"/>
              <a:t>right and </a:t>
            </a:r>
            <a:endParaRPr sz="2550"/>
          </a:p>
          <a:p>
            <a:pPr indent="-317658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2550"/>
              <a:t>left keys.</a:t>
            </a:r>
            <a:endParaRPr sz="25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0900" y="1381100"/>
            <a:ext cx="2540700" cy="254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&amp; Motivation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2048 game is time-consuming and take hundreds of moves to reach 2048 or higher value. </a:t>
            </a:r>
            <a:r>
              <a:rPr lang="en" sz="1500">
                <a:solidFill>
                  <a:srgbClr val="000000"/>
                </a:solidFill>
              </a:rPr>
              <a:t>Currently, there is no strategy to overcome the randomness involved in this game. </a:t>
            </a:r>
            <a:r>
              <a:rPr lang="en" sz="1500">
                <a:solidFill>
                  <a:srgbClr val="000000"/>
                </a:solidFill>
              </a:rPr>
              <a:t>The use of RL can help find the most efficient moves to achieve the highest score in an optimal manner.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A Reinforcement Learning approach can be beneficial to solve the issue of inherent randomness in this game.</a:t>
            </a:r>
            <a:endParaRPr sz="15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Methodologies</a:t>
            </a:r>
            <a:endParaRPr/>
          </a:p>
        </p:txBody>
      </p:sp>
      <p:graphicFrame>
        <p:nvGraphicFramePr>
          <p:cNvPr id="105" name="Google Shape;105;p16"/>
          <p:cNvGraphicFramePr/>
          <p:nvPr/>
        </p:nvGraphicFramePr>
        <p:xfrm>
          <a:off x="511225" y="1320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{F9D07CA5-8F86-4DA7-87FA-DB0760E382F8}</a:tableStyleId>
              </a:tblPr>
              <a:tblGrid>
                <a:gridCol w="4626325"/>
                <a:gridCol w="2612675"/>
              </a:tblGrid>
              <a:tr h="5693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RL Technique</a:t>
                      </a:r>
                      <a:endParaRPr b="1" sz="16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Team Member</a:t>
                      </a:r>
                      <a:endParaRPr b="1" sz="1600"/>
                    </a:p>
                  </a:txBody>
                  <a:tcPr marT="91425" marB="91425" marR="91425" marL="91425"/>
                </a:tc>
              </a:tr>
              <a:tr h="4451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600">
                          <a:solidFill>
                            <a:srgbClr val="29292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TD0 (Temporal Difference) </a:t>
                      </a:r>
                      <a:endParaRPr sz="1600">
                        <a:solidFill>
                          <a:srgbClr val="292929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Riddhi Jain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600">
                          <a:solidFill>
                            <a:srgbClr val="29292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Sarsa (State Action Reward State Action)</a:t>
                      </a:r>
                      <a:endParaRPr sz="1600">
                        <a:solidFill>
                          <a:srgbClr val="292929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Stuti Agarwal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600">
                          <a:solidFill>
                            <a:srgbClr val="29292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Q-Learning</a:t>
                      </a:r>
                      <a:endParaRPr sz="1600">
                        <a:solidFill>
                          <a:srgbClr val="292929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Bharath Gunasekaran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600">
                          <a:solidFill>
                            <a:srgbClr val="292929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DQN</a:t>
                      </a:r>
                      <a:endParaRPr sz="1600">
                        <a:solidFill>
                          <a:srgbClr val="292929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/>
                        <a:t>Tamanna Mehta</a:t>
                      </a:r>
                      <a:endParaRPr sz="16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TD0 (Temporal Difference)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311700" y="1229875"/>
            <a:ext cx="62958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 is a </a:t>
            </a:r>
            <a:r>
              <a:rPr lang="en" sz="1600"/>
              <a:t>reinforcement learning technique which is a blend</a:t>
            </a:r>
            <a:r>
              <a:rPr lang="en" sz="1600"/>
              <a:t> of Monte Carlo and Dynamic Programming.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 random sampling to learn from the current environment of the value function.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 is a better technique which adjusts the prediction for the future before the final result is known.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Gif here shows the TD0 agent playing the game the Score obtained is </a:t>
            </a:r>
            <a:r>
              <a:rPr b="1" lang="en" sz="1600"/>
              <a:t>2896 </a:t>
            </a:r>
            <a:r>
              <a:rPr lang="en" sz="1600"/>
              <a:t>and the max value it converges on is </a:t>
            </a:r>
            <a:r>
              <a:rPr b="1" lang="en" sz="1600"/>
              <a:t>256 </a:t>
            </a:r>
            <a:r>
              <a:rPr lang="en" sz="1600"/>
              <a:t>for 10 episodes.</a:t>
            </a:r>
            <a:endParaRPr sz="1600"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1325" y="1405000"/>
            <a:ext cx="1905000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TD0 Hyperparameters Initialization</a:t>
            </a:r>
            <a:endParaRPr/>
          </a:p>
        </p:txBody>
      </p:sp>
      <p:graphicFrame>
        <p:nvGraphicFramePr>
          <p:cNvPr id="118" name="Google Shape;118;p18"/>
          <p:cNvGraphicFramePr/>
          <p:nvPr/>
        </p:nvGraphicFramePr>
        <p:xfrm>
          <a:off x="1045300" y="1456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{F9D07CA5-8F86-4DA7-87FA-DB0760E382F8}</a:tableStyleId>
              </a:tblPr>
              <a:tblGrid>
                <a:gridCol w="3893500"/>
                <a:gridCol w="3893500"/>
              </a:tblGrid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Hyperparameter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Value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Alpha (Learning Rate)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0.02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Gamma (Discount Factor)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0.9999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Epsilon (Exploration Rate)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0.0001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Episodes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Sarsa(State Action Reward State Action)</a:t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311700" y="1017800"/>
            <a:ext cx="59928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SARSA is an ON-Policy technique in Reinforcement learning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 uses the action </a:t>
            </a:r>
            <a:r>
              <a:rPr lang="en" sz="1600"/>
              <a:t>performed by the current policy to learn the Q-Value.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 Updates the Q-table with (S,A,R,S’) samples generated by the current policy. (S’,A’) is the next state and next action in transition samples.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After reaching S’ it will take action A’ and Use Q(S’,A’) to update the Q-Value.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Gif here shows the SARSA agent playing the game the Score obtained is </a:t>
            </a:r>
            <a:r>
              <a:rPr b="1" lang="en" sz="1600"/>
              <a:t>5772 </a:t>
            </a:r>
            <a:r>
              <a:rPr lang="en" sz="1600"/>
              <a:t>and the max value it converges on is </a:t>
            </a:r>
            <a:r>
              <a:rPr b="1" lang="en" sz="1600"/>
              <a:t>512 </a:t>
            </a:r>
            <a:r>
              <a:rPr lang="en" sz="1600"/>
              <a:t>for 10 episodes</a:t>
            </a:r>
            <a:r>
              <a:rPr b="1" lang="en" sz="1600"/>
              <a:t>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5875" y="1201225"/>
            <a:ext cx="2125125" cy="233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SARSA</a:t>
            </a:r>
            <a:r>
              <a:rPr lang="en"/>
              <a:t> Hyperparameters Initialization</a:t>
            </a:r>
            <a:endParaRPr/>
          </a:p>
        </p:txBody>
      </p:sp>
      <p:graphicFrame>
        <p:nvGraphicFramePr>
          <p:cNvPr id="131" name="Google Shape;131;p20"/>
          <p:cNvGraphicFramePr/>
          <p:nvPr/>
        </p:nvGraphicFramePr>
        <p:xfrm>
          <a:off x="1045300" y="1456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{F9D07CA5-8F86-4DA7-87FA-DB0760E382F8}</a:tableStyleId>
              </a:tblPr>
              <a:tblGrid>
                <a:gridCol w="3893500"/>
                <a:gridCol w="3893500"/>
              </a:tblGrid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Hyperparameter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Value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Alpha (Learning Rate)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0.01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Gamma (Discount Factor)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0.75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Epsilon (Exploration Rate)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0.001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Episodes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Q Learning</a:t>
            </a:r>
            <a:endParaRPr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311700" y="1152850"/>
            <a:ext cx="5992800" cy="34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Q-Learning</a:t>
            </a:r>
            <a:r>
              <a:rPr lang="en" sz="1600"/>
              <a:t> is an OFF-Policy technique in Reinforcement learning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It uses the greedy approach to learn the Q-Values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store all the Q-values in a table that we will update at each time step using the Q-Learning iteration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Gif here shows the Q-learning agent playing the game the Score obtained is </a:t>
            </a:r>
            <a:r>
              <a:rPr b="1" lang="en" sz="1600"/>
              <a:t>5388 </a:t>
            </a:r>
            <a:r>
              <a:rPr lang="en" sz="1600"/>
              <a:t>and the max value it converges on is </a:t>
            </a:r>
            <a:r>
              <a:rPr b="1" lang="en" sz="1600"/>
              <a:t>512 </a:t>
            </a:r>
            <a:r>
              <a:rPr lang="en" sz="1600"/>
              <a:t>for 10 episodes</a:t>
            </a:r>
            <a:r>
              <a:rPr b="1" lang="en" sz="1600"/>
              <a:t>.</a:t>
            </a:r>
            <a:endParaRPr b="1" sz="1600"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362" y="1378738"/>
            <a:ext cx="2169113" cy="23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